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0" r:id="rId2"/>
    <p:sldId id="272" r:id="rId3"/>
    <p:sldId id="271" r:id="rId4"/>
    <p:sldId id="273" r:id="rId5"/>
    <p:sldId id="275" r:id="rId6"/>
    <p:sldId id="276" r:id="rId7"/>
    <p:sldId id="277" r:id="rId8"/>
    <p:sldId id="278" r:id="rId9"/>
    <p:sldId id="279" r:id="rId10"/>
    <p:sldId id="280" r:id="rId11"/>
    <p:sldId id="281" r:id="rId12"/>
    <p:sldId id="282" r:id="rId1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B511590-626A-4A38-A18D-F122D4ADDD10}" type="datetimeFigureOut">
              <a:rPr lang="es-ES"/>
              <a:pPr>
                <a:defRPr/>
              </a:pPr>
              <a:t>23/09/2013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1582EEC-7E7B-4E76-B2E7-D08487EB7AFB}" type="slidenum">
              <a:rPr lang="es-ES"/>
              <a:pPr/>
              <a:t>‹Nº›</a:t>
            </a:fld>
            <a:endParaRPr lang="es-ES"/>
          </a:p>
        </p:txBody>
      </p:sp>
    </p:spTree>
    <p:extLst>
      <p:ext uri="{BB962C8B-B14F-4D97-AF65-F5344CB8AC3E}">
        <p14:creationId xmlns:p14="http://schemas.microsoft.com/office/powerpoint/2010/main" val="23960330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A59CAC8-9567-43DB-8FD4-E0A8BE7DABC9}" type="datetimeFigureOut">
              <a:rPr lang="es-ES">
                <a:solidFill>
                  <a:prstClr val="black">
                    <a:tint val="75000"/>
                  </a:prstClr>
                </a:solidFill>
              </a:rPr>
              <a:pPr>
                <a:defRPr/>
              </a:pPr>
              <a:t>23/09/2013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D313A98-D3AF-48F3-9DB0-0F668299FA42}" type="slidenum">
              <a:rPr lang="es-ES"/>
              <a:pPr>
                <a:defRPr/>
              </a:pPr>
              <a:t>‹Nº›</a:t>
            </a:fld>
            <a:endParaRPr lang="es-ES"/>
          </a:p>
        </p:txBody>
      </p:sp>
    </p:spTree>
    <p:extLst>
      <p:ext uri="{BB962C8B-B14F-4D97-AF65-F5344CB8AC3E}">
        <p14:creationId xmlns:p14="http://schemas.microsoft.com/office/powerpoint/2010/main" val="336818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5F26F1B-B45D-42D8-8D9C-F4BB7E1DD3F1}" type="datetimeFigureOut">
              <a:rPr lang="es-ES">
                <a:solidFill>
                  <a:prstClr val="black">
                    <a:tint val="75000"/>
                  </a:prstClr>
                </a:solidFill>
              </a:rPr>
              <a:pPr>
                <a:defRPr/>
              </a:pPr>
              <a:t>23/09/2013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FCF87A4-98EA-4D4E-AB27-9FEAC776F6BB}" type="slidenum">
              <a:rPr lang="es-ES"/>
              <a:pPr>
                <a:defRPr/>
              </a:pPr>
              <a:t>‹Nº›</a:t>
            </a:fld>
            <a:endParaRPr lang="es-ES"/>
          </a:p>
        </p:txBody>
      </p:sp>
    </p:spTree>
    <p:extLst>
      <p:ext uri="{BB962C8B-B14F-4D97-AF65-F5344CB8AC3E}">
        <p14:creationId xmlns:p14="http://schemas.microsoft.com/office/powerpoint/2010/main" val="249889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63DBCDD-C3ED-4D63-82B3-2A637F3EB904}" type="datetimeFigureOut">
              <a:rPr lang="es-ES">
                <a:solidFill>
                  <a:prstClr val="black">
                    <a:tint val="75000"/>
                  </a:prstClr>
                </a:solidFill>
              </a:rPr>
              <a:pPr>
                <a:defRPr/>
              </a:pPr>
              <a:t>23/09/2013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7A66E62-A226-4BFD-9D26-164B6D2BDF9F}" type="slidenum">
              <a:rPr lang="es-ES"/>
              <a:pPr>
                <a:defRPr/>
              </a:pPr>
              <a:t>‹Nº›</a:t>
            </a:fld>
            <a:endParaRPr lang="es-ES"/>
          </a:p>
        </p:txBody>
      </p:sp>
    </p:spTree>
    <p:extLst>
      <p:ext uri="{BB962C8B-B14F-4D97-AF65-F5344CB8AC3E}">
        <p14:creationId xmlns:p14="http://schemas.microsoft.com/office/powerpoint/2010/main" val="413394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1CEEE91-F646-4AF1-AABA-4EC8D896A007}" type="datetimeFigureOut">
              <a:rPr lang="es-ES">
                <a:solidFill>
                  <a:prstClr val="black">
                    <a:tint val="75000"/>
                  </a:prstClr>
                </a:solidFill>
              </a:rPr>
              <a:pPr>
                <a:defRPr/>
              </a:pPr>
              <a:t>23/09/2013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F080616-4A5C-46C0-A707-5EA531BDF6CF}" type="slidenum">
              <a:rPr lang="es-ES"/>
              <a:pPr>
                <a:defRPr/>
              </a:pPr>
              <a:t>‹Nº›</a:t>
            </a:fld>
            <a:endParaRPr lang="es-ES"/>
          </a:p>
        </p:txBody>
      </p:sp>
    </p:spTree>
    <p:extLst>
      <p:ext uri="{BB962C8B-B14F-4D97-AF65-F5344CB8AC3E}">
        <p14:creationId xmlns:p14="http://schemas.microsoft.com/office/powerpoint/2010/main" val="123612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2C47435-82EB-472E-83E0-53413AF2D6AB}" type="datetimeFigureOut">
              <a:rPr lang="es-ES">
                <a:solidFill>
                  <a:prstClr val="black">
                    <a:tint val="75000"/>
                  </a:prstClr>
                </a:solidFill>
              </a:rPr>
              <a:pPr>
                <a:defRPr/>
              </a:pPr>
              <a:t>23/09/2013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E0C8869-DA8F-4EF3-83C5-99D93927849E}" type="slidenum">
              <a:rPr lang="es-ES"/>
              <a:pPr>
                <a:defRPr/>
              </a:pPr>
              <a:t>‹Nº›</a:t>
            </a:fld>
            <a:endParaRPr lang="es-ES"/>
          </a:p>
        </p:txBody>
      </p:sp>
    </p:spTree>
    <p:extLst>
      <p:ext uri="{BB962C8B-B14F-4D97-AF65-F5344CB8AC3E}">
        <p14:creationId xmlns:p14="http://schemas.microsoft.com/office/powerpoint/2010/main" val="298486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011CF80-AA08-4DC1-8C6F-383DE5C578FA}" type="datetimeFigureOut">
              <a:rPr lang="es-ES">
                <a:solidFill>
                  <a:prstClr val="black">
                    <a:tint val="75000"/>
                  </a:prstClr>
                </a:solidFill>
              </a:rPr>
              <a:pPr>
                <a:defRPr/>
              </a:pPr>
              <a:t>23/09/2013</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27CE9D2F-892B-47D3-980D-42CA79BD2F30}" type="slidenum">
              <a:rPr lang="es-ES"/>
              <a:pPr>
                <a:defRPr/>
              </a:pPr>
              <a:t>‹Nº›</a:t>
            </a:fld>
            <a:endParaRPr lang="es-ES"/>
          </a:p>
        </p:txBody>
      </p:sp>
    </p:spTree>
    <p:extLst>
      <p:ext uri="{BB962C8B-B14F-4D97-AF65-F5344CB8AC3E}">
        <p14:creationId xmlns:p14="http://schemas.microsoft.com/office/powerpoint/2010/main" val="158289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29F6FC8-DA46-478A-92AB-44AB15DA8682}" type="datetimeFigureOut">
              <a:rPr lang="es-ES">
                <a:solidFill>
                  <a:prstClr val="black">
                    <a:tint val="75000"/>
                  </a:prstClr>
                </a:solidFill>
              </a:rPr>
              <a:pPr>
                <a:defRPr/>
              </a:pPr>
              <a:t>23/09/2013</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D4DD7D13-77EF-4281-A77B-71E14F6B9813}" type="slidenum">
              <a:rPr lang="es-ES"/>
              <a:pPr>
                <a:defRPr/>
              </a:pPr>
              <a:t>‹Nº›</a:t>
            </a:fld>
            <a:endParaRPr lang="es-ES"/>
          </a:p>
        </p:txBody>
      </p:sp>
    </p:spTree>
    <p:extLst>
      <p:ext uri="{BB962C8B-B14F-4D97-AF65-F5344CB8AC3E}">
        <p14:creationId xmlns:p14="http://schemas.microsoft.com/office/powerpoint/2010/main" val="269103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9E9F039-4CB2-4E24-A95A-0607AA82E7D8}" type="datetimeFigureOut">
              <a:rPr lang="es-ES">
                <a:solidFill>
                  <a:prstClr val="black">
                    <a:tint val="75000"/>
                  </a:prstClr>
                </a:solidFill>
              </a:rPr>
              <a:pPr>
                <a:defRPr/>
              </a:pPr>
              <a:t>23/09/2013</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A06D20E-6A5D-4CEC-8947-2D6D99390D6D}" type="slidenum">
              <a:rPr lang="es-ES"/>
              <a:pPr>
                <a:defRPr/>
              </a:pPr>
              <a:t>‹Nº›</a:t>
            </a:fld>
            <a:endParaRPr lang="es-ES"/>
          </a:p>
        </p:txBody>
      </p:sp>
    </p:spTree>
    <p:extLst>
      <p:ext uri="{BB962C8B-B14F-4D97-AF65-F5344CB8AC3E}">
        <p14:creationId xmlns:p14="http://schemas.microsoft.com/office/powerpoint/2010/main" val="396145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12069DE-C093-4036-8FA4-10F5625BE106}" type="datetimeFigureOut">
              <a:rPr lang="es-ES">
                <a:solidFill>
                  <a:prstClr val="black">
                    <a:tint val="75000"/>
                  </a:prstClr>
                </a:solidFill>
              </a:rPr>
              <a:pPr>
                <a:defRPr/>
              </a:pPr>
              <a:t>23/09/2013</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EFB4B4D-DDBD-40D7-8363-124AED29FBB2}" type="slidenum">
              <a:rPr lang="es-ES"/>
              <a:pPr>
                <a:defRPr/>
              </a:pPr>
              <a:t>‹Nº›</a:t>
            </a:fld>
            <a:endParaRPr lang="es-ES"/>
          </a:p>
        </p:txBody>
      </p:sp>
    </p:spTree>
    <p:extLst>
      <p:ext uri="{BB962C8B-B14F-4D97-AF65-F5344CB8AC3E}">
        <p14:creationId xmlns:p14="http://schemas.microsoft.com/office/powerpoint/2010/main" val="227885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A20D41C-42AE-4416-9919-89E1E0F0169F}" type="datetimeFigureOut">
              <a:rPr lang="es-ES">
                <a:solidFill>
                  <a:prstClr val="black">
                    <a:tint val="75000"/>
                  </a:prstClr>
                </a:solidFill>
              </a:rPr>
              <a:pPr>
                <a:defRPr/>
              </a:pPr>
              <a:t>23/09/2013</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4F71BAE-8113-45D3-9F3B-A4A05EFDBC75}" type="slidenum">
              <a:rPr lang="es-ES"/>
              <a:pPr>
                <a:defRPr/>
              </a:pPr>
              <a:t>‹Nº›</a:t>
            </a:fld>
            <a:endParaRPr lang="es-ES"/>
          </a:p>
        </p:txBody>
      </p:sp>
    </p:spTree>
    <p:extLst>
      <p:ext uri="{BB962C8B-B14F-4D97-AF65-F5344CB8AC3E}">
        <p14:creationId xmlns:p14="http://schemas.microsoft.com/office/powerpoint/2010/main" val="246213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9C689FC-1D28-4DB8-895F-81CAC864F51F}" type="datetimeFigureOut">
              <a:rPr lang="es-ES">
                <a:solidFill>
                  <a:prstClr val="black">
                    <a:tint val="75000"/>
                  </a:prstClr>
                </a:solidFill>
              </a:rPr>
              <a:pPr>
                <a:defRPr/>
              </a:pPr>
              <a:t>23/09/2013</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83860E63-B347-4B23-AD14-7021C0646FD9}" type="slidenum">
              <a:rPr lang="es-ES"/>
              <a:pPr>
                <a:defRPr/>
              </a:pPr>
              <a:t>‹Nº›</a:t>
            </a:fld>
            <a:endParaRPr lang="es-ES"/>
          </a:p>
        </p:txBody>
      </p:sp>
    </p:spTree>
    <p:extLst>
      <p:ext uri="{BB962C8B-B14F-4D97-AF65-F5344CB8AC3E}">
        <p14:creationId xmlns:p14="http://schemas.microsoft.com/office/powerpoint/2010/main" val="283810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22BD107-B9B7-4E8E-B457-377C25259699}" type="datetimeFigureOut">
              <a:rPr lang="es-ES">
                <a:solidFill>
                  <a:prstClr val="black">
                    <a:tint val="75000"/>
                  </a:prstClr>
                </a:solidFill>
              </a:rPr>
              <a:pPr>
                <a:defRPr/>
              </a:pPr>
              <a:t>23/09/2013</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8FEF890-FADA-4659-92CF-35BA3B9C0763}" type="slidenum">
              <a:rPr lang="es-ES">
                <a:latin typeface="Calibri" panose="020F0502020204030204" pitchFamily="34" charset="0"/>
              </a:rPr>
              <a:pPr>
                <a:defRPr/>
              </a:pPr>
              <a:t>‹Nº›</a:t>
            </a:fld>
            <a:endParaRPr lang="es-ES">
              <a:latin typeface="Calibri" panose="020F0502020204030204" pitchFamily="34" charset="0"/>
            </a:endParaRPr>
          </a:p>
        </p:txBody>
      </p:sp>
    </p:spTree>
    <p:extLst>
      <p:ext uri="{BB962C8B-B14F-4D97-AF65-F5344CB8AC3E}">
        <p14:creationId xmlns:p14="http://schemas.microsoft.com/office/powerpoint/2010/main" val="2094695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7" name="3 Imagen" descr="D:\W Varios\Logos\Logo 2008\Logo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459533" cy="22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Subtítulo"/>
          <p:cNvSpPr>
            <a:spLocks noGrp="1"/>
          </p:cNvSpPr>
          <p:nvPr>
            <p:ph type="subTitle" idx="1"/>
          </p:nvPr>
        </p:nvSpPr>
        <p:spPr>
          <a:xfrm>
            <a:off x="1619672" y="1052736"/>
            <a:ext cx="7344816" cy="5184576"/>
          </a:xfrm>
        </p:spPr>
        <p:txBody>
          <a:bodyPr rtlCol="0">
            <a:noAutofit/>
          </a:bodyPr>
          <a:lstStyle/>
          <a:p>
            <a:pPr algn="l" fontAlgn="auto">
              <a:spcAft>
                <a:spcPts val="0"/>
              </a:spcAft>
              <a:defRPr/>
            </a:pPr>
            <a:r>
              <a:rPr lang="es-ES" sz="2000" b="1" u="sng" dirty="0" smtClean="0"/>
              <a:t>Índice:</a:t>
            </a:r>
          </a:p>
          <a:p>
            <a:pPr algn="l" fontAlgn="auto">
              <a:spcAft>
                <a:spcPts val="0"/>
              </a:spcAft>
              <a:defRPr/>
            </a:pPr>
            <a:r>
              <a:rPr lang="es-ES" sz="1400" b="1" dirty="0"/>
              <a:t>LAS BASES DE DATOS RELACIONALES (BDR), ASPECTOS GENERALES</a:t>
            </a:r>
            <a:endParaRPr lang="es-ES" sz="1400" dirty="0"/>
          </a:p>
          <a:p>
            <a:pPr algn="l" fontAlgn="auto">
              <a:spcAft>
                <a:spcPts val="0"/>
              </a:spcAft>
              <a:defRPr/>
            </a:pPr>
            <a:r>
              <a:rPr lang="es-ES" sz="1400" b="1" dirty="0"/>
              <a:t>FUNDAMENTOS DE LAS BDR</a:t>
            </a:r>
            <a:endParaRPr lang="es-ES" sz="1400" dirty="0"/>
          </a:p>
          <a:p>
            <a:pPr lvl="1" algn="l" fontAlgn="auto">
              <a:spcAft>
                <a:spcPts val="0"/>
              </a:spcAft>
              <a:defRPr/>
            </a:pPr>
            <a:r>
              <a:rPr lang="es-ES" sz="1400" dirty="0"/>
              <a:t>QUE ES UNA BASE DE DATOS, EL PROBLEMA DE LOS DATOS</a:t>
            </a:r>
          </a:p>
          <a:p>
            <a:pPr lvl="1" algn="l" fontAlgn="auto">
              <a:spcAft>
                <a:spcPts val="0"/>
              </a:spcAft>
              <a:defRPr/>
            </a:pPr>
            <a:r>
              <a:rPr lang="es-ES" sz="1400" dirty="0"/>
              <a:t>QUE ES Y QUE COMPONE UN SISTEMA DE GESTIÓN DE BASES DE DATOS (SGBD O DBMS)</a:t>
            </a:r>
          </a:p>
          <a:p>
            <a:pPr lvl="1" algn="l" fontAlgn="auto">
              <a:spcAft>
                <a:spcPts val="0"/>
              </a:spcAft>
              <a:defRPr/>
            </a:pPr>
            <a:r>
              <a:rPr lang="es-ES" sz="1400" dirty="0"/>
              <a:t>ESTRUCTURA DE UNA BASE DE DATOS: ESTRUCTURA LÓGICA Y FÍSICA</a:t>
            </a:r>
          </a:p>
          <a:p>
            <a:pPr lvl="1" algn="l" fontAlgn="auto">
              <a:spcAft>
                <a:spcPts val="0"/>
              </a:spcAft>
              <a:defRPr/>
            </a:pPr>
            <a:r>
              <a:rPr lang="es-ES" sz="1400" dirty="0"/>
              <a:t>CONCEPTO ENTIDAD - RELACIÓN</a:t>
            </a:r>
          </a:p>
          <a:p>
            <a:pPr algn="l" fontAlgn="auto">
              <a:spcAft>
                <a:spcPts val="0"/>
              </a:spcAft>
              <a:defRPr/>
            </a:pPr>
            <a:r>
              <a:rPr lang="es-ES" sz="1400" b="1" dirty="0"/>
              <a:t>OBJETOS DE UN SGBD. MENCIÓN ESPECIAL AL ACCESS</a:t>
            </a:r>
            <a:endParaRPr lang="es-ES" sz="1400" dirty="0"/>
          </a:p>
          <a:p>
            <a:pPr lvl="1" algn="l" fontAlgn="auto">
              <a:spcAft>
                <a:spcPts val="0"/>
              </a:spcAft>
              <a:defRPr/>
            </a:pPr>
            <a:r>
              <a:rPr lang="es-ES" sz="1400" dirty="0"/>
              <a:t>COMPONENTES BÁSICOS. ESQUEMA GENERAL</a:t>
            </a:r>
          </a:p>
          <a:p>
            <a:pPr lvl="1" algn="l" fontAlgn="auto">
              <a:spcAft>
                <a:spcPts val="0"/>
              </a:spcAft>
              <a:defRPr/>
            </a:pPr>
            <a:r>
              <a:rPr lang="es-ES" sz="1400" dirty="0"/>
              <a:t>CONCEPTOS FUNDAMENTALES: TABLA Y SUS ELEMENTOS. CAMPO Y REGISTRO.</a:t>
            </a:r>
          </a:p>
          <a:p>
            <a:pPr lvl="1" algn="l" fontAlgn="auto">
              <a:spcAft>
                <a:spcPts val="0"/>
              </a:spcAft>
              <a:defRPr/>
            </a:pPr>
            <a:r>
              <a:rPr lang="es-ES" sz="1400" dirty="0"/>
              <a:t>CONSULTAS FORMULARIOS INFORMES MACROS MÓDULOS</a:t>
            </a:r>
          </a:p>
          <a:p>
            <a:pPr algn="l" fontAlgn="auto">
              <a:spcAft>
                <a:spcPts val="0"/>
              </a:spcAft>
              <a:defRPr/>
            </a:pPr>
            <a:r>
              <a:rPr lang="es-ES" sz="1400" b="1" dirty="0"/>
              <a:t>LOS MODELOS DE BASES DE DATOS. EL MODELO RELACIONAL</a:t>
            </a:r>
            <a:endParaRPr lang="es-ES" sz="1400" dirty="0"/>
          </a:p>
          <a:p>
            <a:pPr lvl="1" algn="l" fontAlgn="auto">
              <a:spcAft>
                <a:spcPts val="0"/>
              </a:spcAft>
              <a:defRPr/>
            </a:pPr>
            <a:r>
              <a:rPr lang="es-ES" sz="1400" dirty="0"/>
              <a:t>TIPOS DE BASES DE DATOS</a:t>
            </a:r>
          </a:p>
          <a:p>
            <a:pPr lvl="1" algn="l" fontAlgn="auto">
              <a:spcAft>
                <a:spcPts val="0"/>
              </a:spcAft>
              <a:defRPr/>
            </a:pPr>
            <a:r>
              <a:rPr lang="es-ES" sz="1400" dirty="0"/>
              <a:t>EL MODELO RACIONAL. RELACIÓN DE TABLAS ASOCIADAS POR CAMPOS COMUNES</a:t>
            </a:r>
          </a:p>
          <a:p>
            <a:pPr algn="l" fontAlgn="auto">
              <a:spcAft>
                <a:spcPts val="0"/>
              </a:spcAft>
              <a:defRPr/>
            </a:pPr>
            <a:r>
              <a:rPr lang="es-ES" sz="1400" b="1" dirty="0"/>
              <a:t>PASOS PREVIOS A CREAR UNA BASE DE DATOS. EL ESTUDIO Y DISEÑO</a:t>
            </a:r>
            <a:endParaRPr lang="es-ES" sz="1400" dirty="0"/>
          </a:p>
          <a:p>
            <a:pPr lvl="1" algn="l" fontAlgn="auto">
              <a:spcAft>
                <a:spcPts val="0"/>
              </a:spcAft>
              <a:defRPr/>
            </a:pPr>
            <a:r>
              <a:rPr lang="es-ES" sz="1400" dirty="0"/>
              <a:t>CONSIDERACIONES PREVIAS</a:t>
            </a:r>
          </a:p>
          <a:p>
            <a:pPr lvl="1" algn="l" fontAlgn="auto">
              <a:spcAft>
                <a:spcPts val="0"/>
              </a:spcAft>
              <a:defRPr/>
            </a:pPr>
            <a:r>
              <a:rPr lang="es-ES" sz="1400" dirty="0"/>
              <a:t>FASES EN EL DISEÑO DE UNA BDR</a:t>
            </a:r>
          </a:p>
          <a:p>
            <a:pPr algn="l" fontAlgn="auto">
              <a:spcAft>
                <a:spcPts val="0"/>
              </a:spcAft>
              <a:defRPr/>
            </a:pPr>
            <a:endParaRPr lang="es-ES" sz="2000" b="1" u="sng" dirty="0" smtClean="0"/>
          </a:p>
        </p:txBody>
      </p:sp>
      <p:sp>
        <p:nvSpPr>
          <p:cNvPr id="5" name="1 Título"/>
          <p:cNvSpPr txBox="1">
            <a:spLocks/>
          </p:cNvSpPr>
          <p:nvPr/>
        </p:nvSpPr>
        <p:spPr bwMode="auto">
          <a:xfrm>
            <a:off x="1896698" y="-76001"/>
            <a:ext cx="72151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s-ES" sz="3100" b="1" u="sng" dirty="0" smtClean="0"/>
              <a:t>Tema:</a:t>
            </a:r>
            <a:r>
              <a:rPr lang="es-ES" dirty="0" smtClean="0"/>
              <a:t/>
            </a:r>
            <a:br>
              <a:rPr lang="es-ES" dirty="0" smtClean="0"/>
            </a:br>
            <a:r>
              <a:rPr lang="es-ES" sz="2400" b="1" i="1" dirty="0" smtClean="0"/>
              <a:t>Fundamentos de las Bases de Datos en el entorno empresarial</a:t>
            </a:r>
            <a:endParaRPr lang="es-ES" dirty="0"/>
          </a:p>
        </p:txBody>
      </p:sp>
    </p:spTree>
    <p:extLst>
      <p:ext uri="{BB962C8B-B14F-4D97-AF65-F5344CB8AC3E}">
        <p14:creationId xmlns:p14="http://schemas.microsoft.com/office/powerpoint/2010/main" val="2827169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 name="1 Título"/>
          <p:cNvSpPr txBox="1">
            <a:spLocks/>
          </p:cNvSpPr>
          <p:nvPr/>
        </p:nvSpPr>
        <p:spPr>
          <a:xfrm>
            <a:off x="142875" y="142875"/>
            <a:ext cx="6000750" cy="428625"/>
          </a:xfrm>
          <a:prstGeom prst="rect">
            <a:avLst/>
          </a:prstGeom>
          <a:ln>
            <a:solidFill>
              <a:schemeClr val="tx2">
                <a:lumMod val="40000"/>
                <a:lumOff val="60000"/>
              </a:schemeClr>
            </a:solidFill>
          </a:ln>
        </p:spPr>
        <p:txBody>
          <a:bodyPr anchor="ctr">
            <a:normAutofit fontScale="25000" lnSpcReduction="20000"/>
          </a:bodyPr>
          <a:lstStyle/>
          <a:p>
            <a:pPr fontAlgn="auto">
              <a:spcAft>
                <a:spcPts val="0"/>
              </a:spcAft>
              <a:defRPr/>
            </a:pPr>
            <a:r>
              <a:rPr lang="es-ES" sz="2000" b="1">
                <a:latin typeface="+mj-lt"/>
                <a:ea typeface="+mj-ea"/>
                <a:cs typeface="+mj-cs"/>
              </a:rPr>
              <a:t/>
            </a:r>
            <a:br>
              <a:rPr lang="es-ES" sz="2000" b="1">
                <a:latin typeface="+mj-lt"/>
                <a:ea typeface="+mj-ea"/>
                <a:cs typeface="+mj-cs"/>
              </a:rPr>
            </a:br>
            <a:r>
              <a:rPr lang="es-ES" sz="7200" b="1">
                <a:latin typeface="+mj-lt"/>
                <a:ea typeface="+mj-ea"/>
                <a:cs typeface="+mj-cs"/>
              </a:rPr>
              <a:t>4 Pasos previos a crear una base de datos. El estudio y diseño</a:t>
            </a:r>
            <a:endParaRPr lang="es-ES" sz="7200" dirty="0">
              <a:latin typeface="+mj-lt"/>
              <a:ea typeface="+mj-ea"/>
              <a:cs typeface="+mj-cs"/>
            </a:endParaRPr>
          </a:p>
        </p:txBody>
      </p:sp>
      <p:sp>
        <p:nvSpPr>
          <p:cNvPr id="9" name="13 Rectángulo"/>
          <p:cNvSpPr>
            <a:spLocks noChangeArrowheads="1"/>
          </p:cNvSpPr>
          <p:nvPr/>
        </p:nvSpPr>
        <p:spPr bwMode="auto">
          <a:xfrm>
            <a:off x="142875" y="642938"/>
            <a:ext cx="8786813"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sz="1400"/>
              <a:t>Las fases de diseño de una base de datos podrían ser: </a:t>
            </a:r>
          </a:p>
          <a:p>
            <a:r>
              <a:rPr lang="es-ES" sz="1400"/>
              <a:t>1.Determinar el propósito: Saber para que vamos a utilizar la base  de datos</a:t>
            </a:r>
          </a:p>
          <a:p>
            <a:r>
              <a:rPr lang="es-ES" sz="1400"/>
              <a:t>	oAnálisis de la información que vamos a procesar: Cuales son   los datos con los que vamos a trabajar.</a:t>
            </a:r>
          </a:p>
          <a:p>
            <a:r>
              <a:rPr lang="es-ES" sz="1400"/>
              <a:t>	oComparar con la información ya existente (hojas de pedidos,  facturas, etc). Si la base de datos se crea 	sobre datos  existentes.</a:t>
            </a:r>
          </a:p>
          <a:p>
            <a:r>
              <a:rPr lang="es-ES" sz="1400"/>
              <a:t>	oPensar en el usuario medio: Saber quien la va a utilizar, y  la forma que le será más fácil para manejar los 	datos.</a:t>
            </a:r>
          </a:p>
          <a:p>
            <a:r>
              <a:rPr lang="es-ES" sz="1400"/>
              <a:t>2Determinar las tablas.</a:t>
            </a:r>
          </a:p>
          <a:p>
            <a:r>
              <a:rPr lang="es-ES" sz="1400"/>
              <a:t>	oSeparar los datos por temas: Los datos a utilizar los  separaremos de la forma más específica que 	podamos, para que a la  hora  de buscar cualquiera de ellos, sepamos exactamente donde  encontrarlos.</a:t>
            </a:r>
          </a:p>
          <a:p>
            <a:r>
              <a:rPr lang="es-ES" sz="1400"/>
              <a:t>	oEvitar duplicados de información: No repetiremos datos de  unas tablas a otros (especificar las relaciones 	entre tablas).</a:t>
            </a:r>
          </a:p>
          <a:p>
            <a:r>
              <a:rPr lang="es-ES" sz="1400"/>
              <a:t>	oEvitar eliminar información necesaria: Mirar que se incluyan  en la base de datos toda la información que 	necesitemos a la hora  de trabajar con la base de datos.</a:t>
            </a:r>
          </a:p>
          <a:p>
            <a:r>
              <a:rPr lang="es-ES" sz="1400"/>
              <a:t>3 Determinar los campos.</a:t>
            </a:r>
          </a:p>
          <a:p>
            <a:r>
              <a:rPr lang="es-ES" sz="1400"/>
              <a:t>	O Los campos han de ser específicos del tema de la tabla: Cada  tabla tendrá sus propios campos.</a:t>
            </a:r>
          </a:p>
          <a:p>
            <a:r>
              <a:rPr lang="es-ES" sz="1400"/>
              <a:t>	o No crear campos calculados o derivados de otros campos: No  añadiremos campos a la tabla como por 	ejemplo la suma de otros  dos campos. Porque nos supondría un espacio innecesario en la tabla y en la 	base de datos.</a:t>
            </a:r>
          </a:p>
          <a:p>
            <a:r>
              <a:rPr lang="es-ES" sz="1400"/>
              <a:t>	o Decidir cual será el tipo de campo de la tabla, ya que si nos  equivocamos al decidir el tipo de campo, 	después podría  suponernos la pérdida de datos de la tabla, al cambiar el tipo de  campo.</a:t>
            </a:r>
          </a:p>
          <a:p>
            <a:r>
              <a:rPr lang="es-ES" sz="1400"/>
              <a:t>	oMinimizar al máximo el tamaño de los campos: No crearemos  campos excesivamente grandes que vayan 	a contener datos pequeños.</a:t>
            </a:r>
          </a:p>
          <a:p>
            <a:r>
              <a:rPr lang="es-ES" sz="1400"/>
              <a:t>	oDefinir los índices: Especificar cuales serán las claves de  las tablas, para hacer que la búsqueda en las 	mismas sea más  rápida.</a:t>
            </a:r>
          </a:p>
          <a:p>
            <a:r>
              <a:rPr lang="es-ES" sz="1400"/>
              <a:t>	Clave principal</a:t>
            </a:r>
          </a:p>
          <a:p>
            <a:r>
              <a:rPr lang="es-ES" sz="1400"/>
              <a:t>	Índices fáciles de recordar.</a:t>
            </a:r>
          </a:p>
        </p:txBody>
      </p:sp>
    </p:spTree>
    <p:extLst>
      <p:ext uri="{BB962C8B-B14F-4D97-AF65-F5344CB8AC3E}">
        <p14:creationId xmlns:p14="http://schemas.microsoft.com/office/powerpoint/2010/main" val="1533450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 name="1 Título"/>
          <p:cNvSpPr txBox="1">
            <a:spLocks/>
          </p:cNvSpPr>
          <p:nvPr/>
        </p:nvSpPr>
        <p:spPr>
          <a:xfrm>
            <a:off x="142874" y="142875"/>
            <a:ext cx="8533581" cy="428625"/>
          </a:xfrm>
          <a:prstGeom prst="rect">
            <a:avLst/>
          </a:prstGeom>
          <a:ln>
            <a:solidFill>
              <a:schemeClr val="tx2">
                <a:lumMod val="40000"/>
                <a:lumOff val="60000"/>
              </a:schemeClr>
            </a:solidFill>
          </a:ln>
        </p:spPr>
        <p:txBody>
          <a:bodyPr anchor="ctr">
            <a:normAutofit fontScale="25000" lnSpcReduction="20000"/>
          </a:bodyPr>
          <a:lstStyle/>
          <a:p>
            <a:pPr lvl="0"/>
            <a:r>
              <a:rPr lang="es-ES" sz="2000" b="1" dirty="0">
                <a:latin typeface="+mj-lt"/>
                <a:ea typeface="+mj-ea"/>
                <a:cs typeface="+mj-cs"/>
              </a:rPr>
              <a:t/>
            </a:r>
            <a:br>
              <a:rPr lang="es-ES" sz="2000" b="1" dirty="0">
                <a:latin typeface="+mj-lt"/>
                <a:ea typeface="+mj-ea"/>
                <a:cs typeface="+mj-cs"/>
              </a:rPr>
            </a:br>
            <a:r>
              <a:rPr lang="es-ES" sz="7200" b="1" dirty="0" smtClean="0">
                <a:latin typeface="+mj-lt"/>
                <a:ea typeface="+mj-ea"/>
                <a:cs typeface="+mj-cs"/>
              </a:rPr>
              <a:t>5 </a:t>
            </a:r>
            <a:r>
              <a:rPr lang="es-ES" sz="4800" b="1" dirty="0"/>
              <a:t>Caso de estudio y reflexión.  </a:t>
            </a:r>
            <a:r>
              <a:rPr lang="es-ES" sz="6400" b="1" dirty="0"/>
              <a:t>Estructura básica de un programa Contable – Financiero (I)</a:t>
            </a:r>
          </a:p>
        </p:txBody>
      </p:sp>
      <p:sp>
        <p:nvSpPr>
          <p:cNvPr id="2" name="Rectángulo 1"/>
          <p:cNvSpPr/>
          <p:nvPr/>
        </p:nvSpPr>
        <p:spPr>
          <a:xfrm>
            <a:off x="35496" y="600911"/>
            <a:ext cx="8922993" cy="814518"/>
          </a:xfrm>
          <a:prstGeom prst="rect">
            <a:avLst/>
          </a:prstGeom>
        </p:spPr>
        <p:txBody>
          <a:bodyPr wrap="square">
            <a:spAutoFit/>
          </a:bodyPr>
          <a:lstStyle/>
          <a:p>
            <a:pPr algn="just">
              <a:lnSpc>
                <a:spcPct val="115000"/>
              </a:lnSpc>
              <a:spcAft>
                <a:spcPts val="1000"/>
              </a:spcAft>
            </a:pPr>
            <a:r>
              <a:rPr lang="es-ES" sz="1400" dirty="0">
                <a:latin typeface="Cambria" panose="02040503050406030204" pitchFamily="18" charset="0"/>
                <a:ea typeface="Times New Roman" panose="02020603050405020304" pitchFamily="18" charset="0"/>
                <a:cs typeface="Times New Roman" panose="02020603050405020304" pitchFamily="18" charset="0"/>
              </a:rPr>
              <a:t>Tomando en consideración la técnica contable basada en el método contable (partida doble) y el lenguaje contable (Diccionario Plan General Contable) y los requerimientos de básicos demandados como son consulta de mayores de cuentas, elaboración del estado patrimonial y cuenta de resultados básicamente.</a:t>
            </a:r>
            <a:endParaRPr lang="es-ES" sz="1400"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5" name="Imagen 4"/>
          <p:cNvPicPr/>
          <p:nvPr/>
        </p:nvPicPr>
        <p:blipFill>
          <a:blip r:embed="rId3"/>
          <a:stretch>
            <a:fillRect/>
          </a:stretch>
        </p:blipFill>
        <p:spPr>
          <a:xfrm>
            <a:off x="142874" y="1444840"/>
            <a:ext cx="4363095" cy="2109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p:nvPr/>
        </p:nvPicPr>
        <p:blipFill>
          <a:blip r:embed="rId4"/>
          <a:stretch>
            <a:fillRect/>
          </a:stretch>
        </p:blipFill>
        <p:spPr>
          <a:xfrm>
            <a:off x="4788024" y="1415429"/>
            <a:ext cx="3983812" cy="1961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p:nvPr/>
        </p:nvPicPr>
        <p:blipFill>
          <a:blip r:embed="rId5"/>
          <a:stretch>
            <a:fillRect/>
          </a:stretch>
        </p:blipFill>
        <p:spPr>
          <a:xfrm>
            <a:off x="154705" y="3717032"/>
            <a:ext cx="4351263" cy="3033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p:nvPr/>
        </p:nvPicPr>
        <p:blipFill>
          <a:blip r:embed="rId6"/>
          <a:stretch>
            <a:fillRect/>
          </a:stretch>
        </p:blipFill>
        <p:spPr>
          <a:xfrm>
            <a:off x="4788024" y="3575947"/>
            <a:ext cx="3983812" cy="3105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7180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Rectángulo 2"/>
          <p:cNvSpPr/>
          <p:nvPr/>
        </p:nvSpPr>
        <p:spPr>
          <a:xfrm>
            <a:off x="107504" y="188640"/>
            <a:ext cx="8932238" cy="1054135"/>
          </a:xfrm>
          <a:prstGeom prst="rect">
            <a:avLst/>
          </a:prstGeom>
        </p:spPr>
        <p:txBody>
          <a:bodyPr wrap="square">
            <a:spAutoFit/>
          </a:bodyPr>
          <a:lstStyle/>
          <a:p>
            <a:pPr>
              <a:lnSpc>
                <a:spcPct val="115000"/>
              </a:lnSpc>
              <a:spcAft>
                <a:spcPts val="600"/>
              </a:spcAft>
            </a:pPr>
            <a:r>
              <a:rPr lang="es-ES" b="1" i="1" u="sng" dirty="0">
                <a:latin typeface="Cambria" panose="02040503050406030204" pitchFamily="18" charset="0"/>
                <a:ea typeface="Times New Roman" panose="02020603050405020304" pitchFamily="18" charset="0"/>
                <a:cs typeface="Times New Roman" panose="02020603050405020304" pitchFamily="18" charset="0"/>
              </a:rPr>
              <a:t>Se </a:t>
            </a:r>
            <a:r>
              <a:rPr lang="es-ES" b="1" i="1" u="sng" dirty="0" smtClean="0">
                <a:latin typeface="Cambria" panose="02040503050406030204" pitchFamily="18" charset="0"/>
                <a:ea typeface="Times New Roman" panose="02020603050405020304" pitchFamily="18" charset="0"/>
                <a:cs typeface="Times New Roman" panose="02020603050405020304" pitchFamily="18" charset="0"/>
              </a:rPr>
              <a:t>pide. </a:t>
            </a:r>
            <a:r>
              <a:rPr lang="es-ES" sz="1200" dirty="0" smtClean="0">
                <a:latin typeface="Cambria" panose="02040503050406030204" pitchFamily="18" charset="0"/>
                <a:ea typeface="Times New Roman" panose="02020603050405020304" pitchFamily="18" charset="0"/>
                <a:cs typeface="Times New Roman" panose="02020603050405020304" pitchFamily="18" charset="0"/>
              </a:rPr>
              <a:t>Llevar </a:t>
            </a:r>
            <a:r>
              <a:rPr lang="es-ES" sz="1200" dirty="0">
                <a:latin typeface="Cambria" panose="02040503050406030204" pitchFamily="18" charset="0"/>
                <a:ea typeface="Times New Roman" panose="02020603050405020304" pitchFamily="18" charset="0"/>
                <a:cs typeface="Times New Roman" panose="02020603050405020304" pitchFamily="18" charset="0"/>
              </a:rPr>
              <a:t>a cabo un análisis y reflexión que permita convertir o traducir el esquema de funcionamiento contable tradicional en términos de base de datos distinguiendo o identificado los principales componentes de una BD, en concreto</a:t>
            </a:r>
            <a:r>
              <a:rPr lang="es-ES" sz="1400" dirty="0">
                <a:latin typeface="Cambria" panose="020405030504060302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r>
              <a:rPr lang="es-ES" sz="1600" dirty="0" smtClean="0">
                <a:latin typeface="Cambria" panose="02040503050406030204" pitchFamily="18" charset="0"/>
                <a:ea typeface="Times New Roman" panose="02020603050405020304" pitchFamily="18" charset="0"/>
                <a:cs typeface="Times New Roman" panose="02020603050405020304" pitchFamily="18" charset="0"/>
              </a:rPr>
              <a:t>Tablas – Consultas – Informes – Macros - Módulos</a:t>
            </a:r>
            <a:endParaRPr lang="es-ES" sz="1600" dirty="0">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1509036310"/>
              </p:ext>
            </p:extLst>
          </p:nvPr>
        </p:nvGraphicFramePr>
        <p:xfrm>
          <a:off x="4133397" y="764704"/>
          <a:ext cx="5014510" cy="2797438"/>
        </p:xfrm>
        <a:graphic>
          <a:graphicData uri="http://schemas.openxmlformats.org/presentationml/2006/ole">
            <mc:AlternateContent xmlns:mc="http://schemas.openxmlformats.org/markup-compatibility/2006">
              <mc:Choice xmlns:v="urn:schemas-microsoft-com:vml" Requires="v">
                <p:oleObj spid="_x0000_s7171" name="Visio" r:id="rId4" imgW="6996989" imgH="3901745" progId="Visio.Drawing.11">
                  <p:embed/>
                </p:oleObj>
              </mc:Choice>
              <mc:Fallback>
                <p:oleObj name="Visio" r:id="rId4" imgW="6996989" imgH="390174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397" y="764704"/>
                        <a:ext cx="5014510" cy="2797438"/>
                      </a:xfrm>
                      <a:prstGeom prst="rect">
                        <a:avLst/>
                      </a:prstGeom>
                      <a:noFill/>
                      <a:extLst/>
                    </p:spPr>
                  </p:pic>
                </p:oleObj>
              </mc:Fallback>
            </mc:AlternateContent>
          </a:graphicData>
        </a:graphic>
      </p:graphicFrame>
      <p:sp>
        <p:nvSpPr>
          <p:cNvPr id="4" name="Rectángulo 3"/>
          <p:cNvSpPr/>
          <p:nvPr/>
        </p:nvSpPr>
        <p:spPr>
          <a:xfrm>
            <a:off x="107504" y="1122620"/>
            <a:ext cx="4104456" cy="5764142"/>
          </a:xfrm>
          <a:prstGeom prst="rect">
            <a:avLst/>
          </a:prstGeom>
        </p:spPr>
        <p:txBody>
          <a:bodyPr wrap="square">
            <a:spAutoFit/>
          </a:bodyPr>
          <a:lstStyle/>
          <a:p>
            <a:pPr>
              <a:lnSpc>
                <a:spcPct val="115000"/>
              </a:lnSpc>
              <a:spcAft>
                <a:spcPts val="1000"/>
              </a:spcAft>
            </a:pPr>
            <a:r>
              <a:rPr lang="es-ES" i="1" u="sng" dirty="0">
                <a:latin typeface="Cambria" panose="02040503050406030204" pitchFamily="18" charset="0"/>
                <a:ea typeface="Times New Roman" panose="02020603050405020304" pitchFamily="18" charset="0"/>
                <a:cs typeface="Times New Roman" panose="02020603050405020304" pitchFamily="18" charset="0"/>
              </a:rPr>
              <a:t>Sugerencias, recomendaciones. (II)</a:t>
            </a:r>
            <a:endParaRPr lang="es-ES"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sz="1600" dirty="0">
                <a:latin typeface="Cambria" panose="02040503050406030204" pitchFamily="18" charset="0"/>
                <a:ea typeface="Times New Roman" panose="02020603050405020304" pitchFamily="18" charset="0"/>
                <a:cs typeface="Times New Roman" panose="02020603050405020304" pitchFamily="18" charset="0"/>
              </a:rPr>
              <a:t>Tablas principales y auxiliares necesarias.</a:t>
            </a:r>
          </a:p>
          <a:p>
            <a:pPr marL="342900" lvl="0" indent="-342900">
              <a:lnSpc>
                <a:spcPct val="115000"/>
              </a:lnSpc>
              <a:spcAft>
                <a:spcPts val="0"/>
              </a:spcAft>
              <a:buFont typeface="Symbol" panose="05050102010706020507" pitchFamily="18" charset="2"/>
              <a:buChar char=""/>
            </a:pPr>
            <a:r>
              <a:rPr lang="es-ES" sz="1600" dirty="0">
                <a:latin typeface="Cambria" panose="02040503050406030204" pitchFamily="18" charset="0"/>
                <a:ea typeface="Times New Roman" panose="02020603050405020304" pitchFamily="18" charset="0"/>
                <a:cs typeface="Times New Roman" panose="02020603050405020304" pitchFamily="18" charset="0"/>
              </a:rPr>
              <a:t>Definir las relaciones y dependencias que se pudieran provocar, tablas relacionados o vinculadas.</a:t>
            </a:r>
          </a:p>
          <a:p>
            <a:pPr marL="342900" lvl="0" indent="-342900">
              <a:lnSpc>
                <a:spcPct val="115000"/>
              </a:lnSpc>
              <a:spcAft>
                <a:spcPts val="0"/>
              </a:spcAft>
              <a:buFont typeface="Symbol" panose="05050102010706020507" pitchFamily="18" charset="2"/>
              <a:buChar char=""/>
            </a:pPr>
            <a:r>
              <a:rPr lang="es-ES" sz="1600" dirty="0">
                <a:latin typeface="Cambria" panose="02040503050406030204" pitchFamily="18" charset="0"/>
                <a:ea typeface="Times New Roman" panose="02020603050405020304" pitchFamily="18" charset="0"/>
                <a:cs typeface="Times New Roman" panose="02020603050405020304" pitchFamily="18" charset="0"/>
              </a:rPr>
              <a:t>Identificar los campos básicos de cada tabla, tipo y características.</a:t>
            </a:r>
          </a:p>
          <a:p>
            <a:pPr marL="342900" lvl="0" indent="-342900">
              <a:lnSpc>
                <a:spcPct val="115000"/>
              </a:lnSpc>
              <a:spcAft>
                <a:spcPts val="0"/>
              </a:spcAft>
              <a:buFont typeface="Symbol" panose="05050102010706020507" pitchFamily="18" charset="2"/>
              <a:buChar char=""/>
            </a:pPr>
            <a:r>
              <a:rPr lang="es-ES" sz="1600" dirty="0">
                <a:latin typeface="Cambria" panose="02040503050406030204" pitchFamily="18" charset="0"/>
                <a:ea typeface="Times New Roman" panose="02020603050405020304" pitchFamily="18" charset="0"/>
                <a:cs typeface="Times New Roman" panose="02020603050405020304" pitchFamily="18" charset="0"/>
              </a:rPr>
              <a:t>Consultas</a:t>
            </a:r>
          </a:p>
          <a:p>
            <a:pPr marL="342900" lvl="0" indent="-342900" algn="just">
              <a:lnSpc>
                <a:spcPct val="115000"/>
              </a:lnSpc>
              <a:spcAft>
                <a:spcPts val="0"/>
              </a:spcAft>
              <a:buFont typeface="Symbol" panose="05050102010706020507" pitchFamily="18" charset="2"/>
              <a:buChar char=""/>
            </a:pPr>
            <a:r>
              <a:rPr lang="es-ES" sz="1600" dirty="0">
                <a:latin typeface="Cambria" panose="02040503050406030204" pitchFamily="18" charset="0"/>
                <a:ea typeface="Times New Roman" panose="02020603050405020304" pitchFamily="18" charset="0"/>
                <a:cs typeface="Times New Roman" panose="02020603050405020304" pitchFamily="18" charset="0"/>
              </a:rPr>
              <a:t>Informes básicos o plantillas</a:t>
            </a:r>
          </a:p>
          <a:p>
            <a:pPr marL="342900" lvl="0" indent="-342900" algn="just">
              <a:lnSpc>
                <a:spcPct val="115000"/>
              </a:lnSpc>
              <a:spcAft>
                <a:spcPts val="0"/>
              </a:spcAft>
              <a:buFont typeface="Symbol" panose="05050102010706020507" pitchFamily="18" charset="2"/>
              <a:buChar char=""/>
            </a:pPr>
            <a:r>
              <a:rPr lang="es-ES" sz="1600" dirty="0">
                <a:latin typeface="Cambria" panose="02040503050406030204" pitchFamily="18" charset="0"/>
                <a:ea typeface="Times New Roman" panose="02020603050405020304" pitchFamily="18" charset="0"/>
                <a:cs typeface="Times New Roman" panose="02020603050405020304" pitchFamily="18" charset="0"/>
              </a:rPr>
              <a:t>Macros: Asientos automáticos. Asientos de cierre y apertura… otros asientos predefinidos.</a:t>
            </a:r>
          </a:p>
          <a:p>
            <a:pPr marL="342900" lvl="0" indent="-342900" algn="just">
              <a:lnSpc>
                <a:spcPct val="115000"/>
              </a:lnSpc>
              <a:spcAft>
                <a:spcPts val="0"/>
              </a:spcAft>
              <a:buFont typeface="Symbol" panose="05050102010706020507" pitchFamily="18" charset="2"/>
              <a:buChar char=""/>
            </a:pPr>
            <a:r>
              <a:rPr lang="es-ES" sz="1600" dirty="0">
                <a:latin typeface="Cambria" panose="02040503050406030204" pitchFamily="18" charset="0"/>
                <a:ea typeface="Times New Roman" panose="02020603050405020304" pitchFamily="18" charset="0"/>
                <a:cs typeface="Times New Roman" panose="02020603050405020304" pitchFamily="18" charset="0"/>
              </a:rPr>
              <a:t>Diario contable (tabla maestra e informes)</a:t>
            </a:r>
          </a:p>
          <a:p>
            <a:pPr marL="342900" lvl="0" indent="-342900">
              <a:lnSpc>
                <a:spcPct val="115000"/>
              </a:lnSpc>
              <a:spcAft>
                <a:spcPts val="1000"/>
              </a:spcAft>
              <a:buFont typeface="Symbol" panose="05050102010706020507" pitchFamily="18" charset="2"/>
              <a:buChar char=""/>
            </a:pPr>
            <a:r>
              <a:rPr lang="es-ES" sz="1600" dirty="0">
                <a:latin typeface="Cambria" panose="02040503050406030204" pitchFamily="18" charset="0"/>
                <a:ea typeface="Times New Roman" panose="02020603050405020304" pitchFamily="18" charset="0"/>
                <a:cs typeface="Times New Roman" panose="02020603050405020304" pitchFamily="18" charset="0"/>
              </a:rPr>
              <a:t>Estructura del Plan General Contable básica (Cuentas de mayor o </a:t>
            </a:r>
            <a:r>
              <a:rPr lang="es-ES" sz="1600" dirty="0" err="1" smtClean="0">
                <a:latin typeface="Cambria" panose="02040503050406030204" pitchFamily="18" charset="0"/>
                <a:ea typeface="Times New Roman" panose="02020603050405020304" pitchFamily="18" charset="0"/>
                <a:cs typeface="Times New Roman" panose="02020603050405020304" pitchFamily="18" charset="0"/>
              </a:rPr>
              <a:t>mastras</a:t>
            </a:r>
            <a:r>
              <a:rPr lang="es-ES" sz="1600" dirty="0" smtClean="0">
                <a:latin typeface="Cambria" panose="020405030504060302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Symbol" panose="05050102010706020507" pitchFamily="18" charset="2"/>
              <a:buChar char=""/>
            </a:pPr>
            <a:r>
              <a:rPr lang="es-ES" sz="1600" dirty="0" smtClean="0">
                <a:latin typeface="Cambria" panose="02040503050406030204" pitchFamily="18" charset="0"/>
                <a:ea typeface="Times New Roman" panose="02020603050405020304" pitchFamily="18" charset="0"/>
                <a:cs typeface="Times New Roman" panose="02020603050405020304" pitchFamily="18" charset="0"/>
              </a:rPr>
              <a:t>Plan </a:t>
            </a:r>
            <a:r>
              <a:rPr lang="es-ES" sz="1600" dirty="0">
                <a:latin typeface="Cambria" panose="02040503050406030204" pitchFamily="18" charset="0"/>
                <a:ea typeface="Times New Roman" panose="02020603050405020304" pitchFamily="18" charset="0"/>
                <a:cs typeface="Times New Roman" panose="02020603050405020304" pitchFamily="18" charset="0"/>
              </a:rPr>
              <a:t>General contable de la empresa (Cuentas auxiliares o de desarrollo)</a:t>
            </a:r>
            <a:endParaRPr lang="es-ES" sz="1600" dirty="0"/>
          </a:p>
        </p:txBody>
      </p:sp>
    </p:spTree>
    <p:extLst>
      <p:ext uri="{BB962C8B-B14F-4D97-AF65-F5344CB8AC3E}">
        <p14:creationId xmlns:p14="http://schemas.microsoft.com/office/powerpoint/2010/main" val="3605634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5" name="1 Título"/>
          <p:cNvSpPr txBox="1">
            <a:spLocks/>
          </p:cNvSpPr>
          <p:nvPr/>
        </p:nvSpPr>
        <p:spPr bwMode="auto">
          <a:xfrm>
            <a:off x="164579" y="188640"/>
            <a:ext cx="8786813" cy="785813"/>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s-ES" sz="1600" b="1" dirty="0" smtClean="0"/>
              <a:t/>
            </a:r>
            <a:br>
              <a:rPr lang="es-ES" sz="1600" b="1" dirty="0" smtClean="0"/>
            </a:br>
            <a:r>
              <a:rPr lang="es-ES" sz="1600" b="1" dirty="0" smtClean="0"/>
              <a:t>1 Las BDR, aspectos generales.</a:t>
            </a:r>
            <a:br>
              <a:rPr lang="es-ES" sz="1600" b="1" dirty="0" smtClean="0"/>
            </a:br>
            <a:r>
              <a:rPr lang="es-ES" sz="1400" b="1" dirty="0" smtClean="0"/>
              <a:t>La relación entre las distintas áreas de la empresa y la necesidad del registro de los flujos de información</a:t>
            </a:r>
            <a:endParaRPr lang="es-ES" sz="1400" dirty="0"/>
          </a:p>
        </p:txBody>
      </p:sp>
      <p:sp>
        <p:nvSpPr>
          <p:cNvPr id="6" name="2 Marcador de contenido"/>
          <p:cNvSpPr txBox="1">
            <a:spLocks/>
          </p:cNvSpPr>
          <p:nvPr/>
        </p:nvSpPr>
        <p:spPr bwMode="auto">
          <a:xfrm>
            <a:off x="164579" y="974453"/>
            <a:ext cx="8229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2000" dirty="0" smtClean="0">
                <a:solidFill>
                  <a:srgbClr val="FF0000"/>
                </a:solidFill>
              </a:rPr>
              <a:t>Esquema de interrelación entre las diferentes áreas de la empresa :</a:t>
            </a:r>
          </a:p>
        </p:txBody>
      </p:sp>
      <p:pic>
        <p:nvPicPr>
          <p:cNvPr id="10" name="Picture 2" descr="Imag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 y="1484784"/>
            <a:ext cx="9053512"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03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 name="1 Título"/>
          <p:cNvSpPr txBox="1">
            <a:spLocks/>
          </p:cNvSpPr>
          <p:nvPr/>
        </p:nvSpPr>
        <p:spPr bwMode="auto">
          <a:xfrm>
            <a:off x="142875" y="142875"/>
            <a:ext cx="8786813" cy="428625"/>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s-ES" sz="2000" b="1" dirty="0" smtClean="0"/>
              <a:t/>
            </a:r>
            <a:br>
              <a:rPr lang="es-ES" sz="2000" b="1" dirty="0" smtClean="0"/>
            </a:br>
            <a:r>
              <a:rPr lang="es-ES" sz="7200" b="1" dirty="0" smtClean="0"/>
              <a:t/>
            </a:r>
            <a:br>
              <a:rPr lang="es-ES" sz="7200" b="1" dirty="0" smtClean="0"/>
            </a:br>
            <a:r>
              <a:rPr lang="es-ES" sz="7200" b="1" dirty="0" smtClean="0"/>
              <a:t>El papel de las BDR en los sistemas de información empresarial</a:t>
            </a:r>
            <a:br>
              <a:rPr lang="es-ES" sz="7200" b="1" dirty="0" smtClean="0"/>
            </a:br>
            <a:endParaRPr lang="es-ES" sz="7200" dirty="0"/>
          </a:p>
        </p:txBody>
      </p:sp>
      <p:graphicFrame>
        <p:nvGraphicFramePr>
          <p:cNvPr id="8" name="Object 1"/>
          <p:cNvGraphicFramePr>
            <a:graphicFrameLocks noChangeAspect="1"/>
          </p:cNvGraphicFramePr>
          <p:nvPr>
            <p:extLst>
              <p:ext uri="{D42A27DB-BD31-4B8C-83A1-F6EECF244321}">
                <p14:modId xmlns:p14="http://schemas.microsoft.com/office/powerpoint/2010/main" val="3691291812"/>
              </p:ext>
            </p:extLst>
          </p:nvPr>
        </p:nvGraphicFramePr>
        <p:xfrm>
          <a:off x="142875" y="642938"/>
          <a:ext cx="8715375" cy="5305425"/>
        </p:xfrm>
        <a:graphic>
          <a:graphicData uri="http://schemas.openxmlformats.org/presentationml/2006/ole">
            <mc:AlternateContent xmlns:mc="http://schemas.openxmlformats.org/markup-compatibility/2006">
              <mc:Choice xmlns:v="urn:schemas-microsoft-com:vml" Requires="v">
                <p:oleObj spid="_x0000_s5131" name="Visio" r:id="rId4" imgW="5589422" imgH="4029761" progId="Visio.Drawing.11">
                  <p:embed/>
                </p:oleObj>
              </mc:Choice>
              <mc:Fallback>
                <p:oleObj name="Visio" r:id="rId4" imgW="5589422" imgH="402976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642938"/>
                        <a:ext cx="8715375" cy="530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4 Rectángulo"/>
          <p:cNvSpPr>
            <a:spLocks noChangeArrowheads="1"/>
          </p:cNvSpPr>
          <p:nvPr/>
        </p:nvSpPr>
        <p:spPr bwMode="auto">
          <a:xfrm>
            <a:off x="357188" y="5929313"/>
            <a:ext cx="8643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a:t>Comercialmente son innumerables  los sistemas de BDR que existen pudiendo citar: Oracle, SyBase, Informix, SQL Server, Dbase, FoxPro, Lotus Approach, Microsoft Access, MySql</a:t>
            </a:r>
          </a:p>
        </p:txBody>
      </p:sp>
    </p:spTree>
    <p:extLst>
      <p:ext uri="{BB962C8B-B14F-4D97-AF65-F5344CB8AC3E}">
        <p14:creationId xmlns:p14="http://schemas.microsoft.com/office/powerpoint/2010/main" val="2722516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6" name="1 Título"/>
          <p:cNvSpPr txBox="1">
            <a:spLocks/>
          </p:cNvSpPr>
          <p:nvPr/>
        </p:nvSpPr>
        <p:spPr bwMode="auto">
          <a:xfrm>
            <a:off x="214313" y="142875"/>
            <a:ext cx="2786062" cy="428625"/>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s-ES" sz="1600" b="1" dirty="0" smtClean="0"/>
              <a:t/>
            </a:r>
            <a:br>
              <a:rPr lang="es-ES" sz="1600" b="1" dirty="0" smtClean="0"/>
            </a:br>
            <a:r>
              <a:rPr lang="es-ES" sz="1600" b="1" dirty="0" smtClean="0"/>
              <a:t>2 Fundamentos de las BD</a:t>
            </a:r>
            <a:br>
              <a:rPr lang="es-ES" sz="1600" b="1" dirty="0" smtClean="0"/>
            </a:br>
            <a:endParaRPr lang="es-ES" sz="1600" dirty="0"/>
          </a:p>
        </p:txBody>
      </p:sp>
      <p:sp>
        <p:nvSpPr>
          <p:cNvPr id="7" name="8 Rectángulo"/>
          <p:cNvSpPr>
            <a:spLocks noChangeArrowheads="1"/>
          </p:cNvSpPr>
          <p:nvPr/>
        </p:nvSpPr>
        <p:spPr bwMode="auto">
          <a:xfrm>
            <a:off x="3143250" y="142875"/>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b="1" u="sng"/>
              <a:t>Todas las empresas requieren almacenar información</a:t>
            </a:r>
          </a:p>
        </p:txBody>
      </p:sp>
      <p:sp>
        <p:nvSpPr>
          <p:cNvPr id="8" name="9 Rectángulo"/>
          <p:cNvSpPr>
            <a:spLocks noChangeArrowheads="1"/>
          </p:cNvSpPr>
          <p:nvPr/>
        </p:nvSpPr>
        <p:spPr bwMode="auto">
          <a:xfrm>
            <a:off x="142875" y="642938"/>
            <a:ext cx="8858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a:t>Las soluciones utilizadas por las empresas para almacenar los datos son diversas. Antes se almacenaban en ficheros con cajones y carpetas y fichas. Tras la aparición de la informática estos datos se almacenan en archivos digitales dentro de las unidades de almacenamiento del ordenador (a veces en archivos binarios, o en hojas de cálculo, ...).</a:t>
            </a:r>
          </a:p>
        </p:txBody>
      </p:sp>
      <p:sp>
        <p:nvSpPr>
          <p:cNvPr id="9" name="10 Rectángulo"/>
          <p:cNvSpPr>
            <a:spLocks noChangeArrowheads="1"/>
          </p:cNvSpPr>
          <p:nvPr/>
        </p:nvSpPr>
        <p:spPr bwMode="auto">
          <a:xfrm>
            <a:off x="142875" y="1785938"/>
            <a:ext cx="8858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a:t> Por ej. Una base de datos para  gestionar un Videoclub almacenará múltiples informaciones sobre películas, socios, etc… y entre ellas existirán relaciones como por ej. una película con un socio por medio de un préstamo o alquiler.</a:t>
            </a:r>
          </a:p>
        </p:txBody>
      </p:sp>
      <p:sp>
        <p:nvSpPr>
          <p:cNvPr id="10" name="11 Rectángulo"/>
          <p:cNvSpPr>
            <a:spLocks noChangeArrowheads="1"/>
          </p:cNvSpPr>
          <p:nvPr/>
        </p:nvSpPr>
        <p:spPr bwMode="auto">
          <a:xfrm>
            <a:off x="214313" y="2643188"/>
            <a:ext cx="8643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sz="2000" b="1"/>
              <a:t>En definitiva una base de datos es un archivo que contiene datos (estructurados e interrelacionados) y los objetos que definen y manejan esos datos: tablas, consultas, formularios, informes, macros y módulos. </a:t>
            </a:r>
          </a:p>
        </p:txBody>
      </p:sp>
      <p:sp>
        <p:nvSpPr>
          <p:cNvPr id="11" name="12 Rectángulo"/>
          <p:cNvSpPr>
            <a:spLocks noChangeArrowheads="1"/>
          </p:cNvSpPr>
          <p:nvPr/>
        </p:nvSpPr>
        <p:spPr bwMode="auto">
          <a:xfrm>
            <a:off x="285750" y="3714750"/>
            <a:ext cx="8501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_tradnl" b="1" i="1" u="sng"/>
              <a:t>Que es y que compone un Sistema de Gestión de Bases de Datos (SGBD o DBMS)</a:t>
            </a:r>
            <a:endParaRPr lang="es-ES" b="1" i="1" u="sng"/>
          </a:p>
        </p:txBody>
      </p:sp>
      <p:pic>
        <p:nvPicPr>
          <p:cNvPr id="12" name="13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4000500"/>
            <a:ext cx="202406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4 Rectángulo"/>
          <p:cNvSpPr>
            <a:spLocks noChangeArrowheads="1"/>
          </p:cNvSpPr>
          <p:nvPr/>
        </p:nvSpPr>
        <p:spPr bwMode="auto">
          <a:xfrm>
            <a:off x="2286000" y="4071938"/>
            <a:ext cx="6643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a:t>Un SGBD es el software que permite a los usuarios procesar, describir, administrar y recuperar los datos almacenados en una base de datos, p.e Access. </a:t>
            </a:r>
          </a:p>
        </p:txBody>
      </p:sp>
    </p:spTree>
    <p:extLst>
      <p:ext uri="{BB962C8B-B14F-4D97-AF65-F5344CB8AC3E}">
        <p14:creationId xmlns:p14="http://schemas.microsoft.com/office/powerpoint/2010/main" val="1941331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12"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endParaRPr lang="es-ES">
              <a:latin typeface="Arial" panose="020B0604020202020204" pitchFamily="34" charset="0"/>
            </a:endParaRPr>
          </a:p>
        </p:txBody>
      </p:sp>
      <p:pic>
        <p:nvPicPr>
          <p:cNvPr id="13" name="Imagen 6" descr="espai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8 Rectángulo"/>
          <p:cNvSpPr>
            <a:spLocks noChangeArrowheads="1"/>
          </p:cNvSpPr>
          <p:nvPr/>
        </p:nvSpPr>
        <p:spPr bwMode="auto">
          <a:xfrm>
            <a:off x="214313" y="14287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b="1" u="sng"/>
              <a:t>Concepto Entidad - Relación</a:t>
            </a:r>
          </a:p>
        </p:txBody>
      </p:sp>
      <p:sp>
        <p:nvSpPr>
          <p:cNvPr id="18" name="9 Rectángulo"/>
          <p:cNvSpPr>
            <a:spLocks noChangeArrowheads="1"/>
          </p:cNvSpPr>
          <p:nvPr/>
        </p:nvSpPr>
        <p:spPr bwMode="auto">
          <a:xfrm>
            <a:off x="142875" y="642938"/>
            <a:ext cx="8858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_tradnl" b="1" i="1"/>
              <a:t>Entidad</a:t>
            </a:r>
            <a:endParaRPr lang="es-ES" b="1" i="1"/>
          </a:p>
          <a:p>
            <a:r>
              <a:rPr lang="es-ES"/>
              <a:t>En líneas generales podemos entender por entidad como todo aquello sobre lo que es necesario almacenar información en una base de datos. Por ej. En una base de datos de una biblioteca entidades serían LIBROS, SOCIOS, etc….</a:t>
            </a:r>
          </a:p>
        </p:txBody>
      </p:sp>
      <p:sp>
        <p:nvSpPr>
          <p:cNvPr id="19" name="16 Rectángulo"/>
          <p:cNvSpPr>
            <a:spLocks noChangeArrowheads="1"/>
          </p:cNvSpPr>
          <p:nvPr/>
        </p:nvSpPr>
        <p:spPr bwMode="auto">
          <a:xfrm>
            <a:off x="142875" y="1785938"/>
            <a:ext cx="8786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_tradnl" b="1" i="1"/>
              <a:t>Relación</a:t>
            </a:r>
            <a:endParaRPr lang="es-ES" b="1" i="1"/>
          </a:p>
          <a:p>
            <a:r>
              <a:rPr lang="es-ES"/>
              <a:t> Entre las diferentes entidades de una base de datos suele haber relaciones, las cuales permiten un tratamiento más globalizado de la información y reflejan situaciones del mundo real. </a:t>
            </a:r>
          </a:p>
        </p:txBody>
      </p:sp>
      <p:sp>
        <p:nvSpPr>
          <p:cNvPr id="20" name="17 Rectángulo"/>
          <p:cNvSpPr/>
          <p:nvPr/>
        </p:nvSpPr>
        <p:spPr>
          <a:xfrm>
            <a:off x="214313" y="3071813"/>
            <a:ext cx="8715375" cy="923925"/>
          </a:xfrm>
          <a:prstGeom prst="rect">
            <a:avLst/>
          </a:prstGeom>
          <a:ln>
            <a:solidFill>
              <a:schemeClr val="accent1">
                <a:shade val="95000"/>
                <a:satMod val="105000"/>
              </a:schemeClr>
            </a:solidFill>
          </a:ln>
        </p:spPr>
        <p:txBody>
          <a:bodyPr>
            <a:spAutoFit/>
          </a:bodyPr>
          <a:lstStyle/>
          <a:p>
            <a:pPr fontAlgn="auto">
              <a:spcBef>
                <a:spcPts val="0"/>
              </a:spcBef>
              <a:spcAft>
                <a:spcPts val="0"/>
              </a:spcAft>
              <a:defRPr/>
            </a:pPr>
            <a:r>
              <a:rPr lang="es-ES" b="1" u="sng" dirty="0">
                <a:latin typeface="+mn-lt"/>
                <a:cs typeface="+mn-cs"/>
              </a:rPr>
              <a:t>Por ej. </a:t>
            </a:r>
            <a:r>
              <a:rPr lang="es-ES" dirty="0">
                <a:latin typeface="+mn-lt"/>
                <a:cs typeface="+mn-cs"/>
              </a:rPr>
              <a:t>En un videoclub hay dos entidades claras PELICULAS y SOCIOS. Entre ellas existe una relación bastante evidente que es el préstamo o alquiler. De esta forma las entidades y relaciones en una base de datos se representan de forma lógica con estructuras del tipo:</a:t>
            </a:r>
          </a:p>
        </p:txBody>
      </p:sp>
      <p:pic>
        <p:nvPicPr>
          <p:cNvPr id="21" name="18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4071938"/>
            <a:ext cx="49291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825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8" name="1 Título"/>
          <p:cNvSpPr txBox="1">
            <a:spLocks/>
          </p:cNvSpPr>
          <p:nvPr/>
        </p:nvSpPr>
        <p:spPr bwMode="auto">
          <a:xfrm>
            <a:off x="142875" y="142875"/>
            <a:ext cx="2428875" cy="428625"/>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s-ES" sz="2000" b="1" smtClean="0"/>
              <a:t>3 Objetos de un SGBD</a:t>
            </a:r>
            <a:endParaRPr lang="es-ES" dirty="0"/>
          </a:p>
        </p:txBody>
      </p:sp>
      <p:sp>
        <p:nvSpPr>
          <p:cNvPr id="9" name="7 Rectángulo"/>
          <p:cNvSpPr>
            <a:spLocks noChangeArrowheads="1"/>
          </p:cNvSpPr>
          <p:nvPr/>
        </p:nvSpPr>
        <p:spPr bwMode="auto">
          <a:xfrm>
            <a:off x="142875" y="642938"/>
            <a:ext cx="8858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s-ES"/>
              <a:t>Para organizar los datos de una base de datos es necesario crear estructuras que los contengan. Existe varios modelos de almacenamiento pero el más extendido es el modelo Relacional. Este modelo se caracteriza por almacenar organizar los datos en forma de tabla, esta es una forma habitual de organizar la información.</a:t>
            </a:r>
          </a:p>
        </p:txBody>
      </p:sp>
      <p:pic>
        <p:nvPicPr>
          <p:cNvPr id="10" name="8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857375"/>
            <a:ext cx="75009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959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10" name="1 Título"/>
          <p:cNvSpPr txBox="1">
            <a:spLocks/>
          </p:cNvSpPr>
          <p:nvPr/>
        </p:nvSpPr>
        <p:spPr>
          <a:xfrm>
            <a:off x="142875" y="142875"/>
            <a:ext cx="5286375" cy="214313"/>
          </a:xfrm>
          <a:prstGeom prst="rect">
            <a:avLst/>
          </a:prstGeom>
          <a:ln>
            <a:solidFill>
              <a:schemeClr val="tx2">
                <a:lumMod val="40000"/>
                <a:lumOff val="60000"/>
              </a:schemeClr>
            </a:solidFill>
          </a:ln>
        </p:spPr>
        <p:txBody>
          <a:bodyPr anchor="ctr">
            <a:normAutofit fontScale="25000" lnSpcReduction="20000"/>
          </a:bodyPr>
          <a:lstStyle/>
          <a:p>
            <a:pPr fontAlgn="auto">
              <a:spcAft>
                <a:spcPts val="0"/>
              </a:spcAft>
              <a:defRPr/>
            </a:pPr>
            <a:r>
              <a:rPr lang="es-ES" sz="2000" b="1" dirty="0">
                <a:latin typeface="+mj-lt"/>
                <a:ea typeface="+mj-ea"/>
                <a:cs typeface="+mj-cs"/>
              </a:rPr>
              <a:t/>
            </a:r>
            <a:br>
              <a:rPr lang="es-ES" sz="2000" b="1" dirty="0">
                <a:latin typeface="+mj-lt"/>
                <a:ea typeface="+mj-ea"/>
                <a:cs typeface="+mj-cs"/>
              </a:rPr>
            </a:br>
            <a:r>
              <a:rPr lang="es-ES" sz="5600" b="1" dirty="0">
                <a:latin typeface="+mj-lt"/>
                <a:ea typeface="+mj-ea"/>
                <a:cs typeface="+mj-cs"/>
              </a:rPr>
              <a:t>Componentes de una BD. Tablas, consultas, formularios e informes</a:t>
            </a:r>
            <a:endParaRPr lang="es-ES" sz="5600" dirty="0">
              <a:latin typeface="+mj-lt"/>
              <a:ea typeface="+mj-ea"/>
              <a:cs typeface="+mj-cs"/>
            </a:endParaRPr>
          </a:p>
        </p:txBody>
      </p:sp>
      <p:sp>
        <p:nvSpPr>
          <p:cNvPr id="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graphicFrame>
        <p:nvGraphicFramePr>
          <p:cNvPr id="12" name="Object 2"/>
          <p:cNvGraphicFramePr>
            <a:graphicFrameLocks noChangeAspect="1"/>
          </p:cNvGraphicFramePr>
          <p:nvPr/>
        </p:nvGraphicFramePr>
        <p:xfrm>
          <a:off x="142875" y="428625"/>
          <a:ext cx="6405563" cy="3573463"/>
        </p:xfrm>
        <a:graphic>
          <a:graphicData uri="http://schemas.openxmlformats.org/presentationml/2006/ole">
            <mc:AlternateContent xmlns:mc="http://schemas.openxmlformats.org/markup-compatibility/2006">
              <mc:Choice xmlns:v="urn:schemas-microsoft-com:vml" Requires="v">
                <p:oleObj spid="_x0000_s6154" name="Visio" r:id="rId4" imgW="6996989" imgH="3901745" progId="Visio.Drawing.11">
                  <p:embed/>
                </p:oleObj>
              </mc:Choice>
              <mc:Fallback>
                <p:oleObj name="Visio" r:id="rId4" imgW="6996989" imgH="390174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428625"/>
                        <a:ext cx="6405563" cy="357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9 Imagen" descr="acces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4357688"/>
            <a:ext cx="429418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0 Ima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438" y="2714625"/>
            <a:ext cx="3170237"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97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s-ES"/>
          </a:p>
        </p:txBody>
      </p:sp>
      <p:sp>
        <p:nvSpPr>
          <p:cNvPr id="10" name="7 Rectángulo"/>
          <p:cNvSpPr/>
          <p:nvPr/>
        </p:nvSpPr>
        <p:spPr>
          <a:xfrm>
            <a:off x="214313" y="142875"/>
            <a:ext cx="4714875" cy="1754188"/>
          </a:xfrm>
          <a:prstGeom prst="rect">
            <a:avLst/>
          </a:prstGeom>
          <a:ln>
            <a:solidFill>
              <a:schemeClr val="accent1">
                <a:shade val="95000"/>
                <a:satMod val="105000"/>
              </a:schemeClr>
            </a:solidFill>
          </a:ln>
        </p:spPr>
        <p:txBody>
          <a:bodyPr>
            <a:spAutoFit/>
          </a:bodyPr>
          <a:lstStyle/>
          <a:p>
            <a:pPr algn="just" fontAlgn="auto">
              <a:spcBef>
                <a:spcPts val="0"/>
              </a:spcBef>
              <a:spcAft>
                <a:spcPts val="0"/>
              </a:spcAft>
              <a:defRPr/>
            </a:pPr>
            <a:r>
              <a:rPr lang="es-ES" b="1" i="1" u="sng" dirty="0">
                <a:latin typeface="+mn-lt"/>
                <a:cs typeface="+mn-cs"/>
              </a:rPr>
              <a:t>Las Tablas </a:t>
            </a:r>
            <a:r>
              <a:rPr lang="es-ES" dirty="0">
                <a:latin typeface="+mn-lt"/>
                <a:cs typeface="+mn-cs"/>
              </a:rPr>
              <a:t>es  la estructura que almacena todos los datos sobre un tipo de entidad o relación. Por ej. Clientes, Socios, Libros, Préstamos, </a:t>
            </a:r>
            <a:r>
              <a:rPr lang="es-ES" dirty="0" err="1">
                <a:latin typeface="+mn-lt"/>
                <a:cs typeface="+mn-cs"/>
              </a:rPr>
              <a:t>etc</a:t>
            </a:r>
            <a:r>
              <a:rPr lang="es-ES" dirty="0">
                <a:latin typeface="+mn-lt"/>
                <a:cs typeface="+mn-cs"/>
              </a:rPr>
              <a:t>…</a:t>
            </a:r>
          </a:p>
          <a:p>
            <a:pPr algn="just" fontAlgn="auto">
              <a:spcBef>
                <a:spcPts val="0"/>
              </a:spcBef>
              <a:spcAft>
                <a:spcPts val="0"/>
              </a:spcAft>
              <a:defRPr/>
            </a:pPr>
            <a:r>
              <a:rPr lang="es-ES" dirty="0">
                <a:latin typeface="+mn-lt"/>
                <a:cs typeface="+mn-cs"/>
              </a:rPr>
              <a:t>Son las unidades básicas donde se almacena la información. Una base de datos puede contener múltiples tablas. </a:t>
            </a:r>
          </a:p>
        </p:txBody>
      </p:sp>
      <p:sp>
        <p:nvSpPr>
          <p:cNvPr id="11" name="8 Rectángulo"/>
          <p:cNvSpPr/>
          <p:nvPr/>
        </p:nvSpPr>
        <p:spPr>
          <a:xfrm>
            <a:off x="5072063" y="142875"/>
            <a:ext cx="3857625" cy="2862263"/>
          </a:xfrm>
          <a:prstGeom prst="rect">
            <a:avLst/>
          </a:prstGeom>
          <a:ln>
            <a:solidFill>
              <a:schemeClr val="accent1">
                <a:shade val="95000"/>
                <a:satMod val="105000"/>
              </a:schemeClr>
            </a:solidFill>
          </a:ln>
        </p:spPr>
        <p:txBody>
          <a:bodyPr>
            <a:spAutoFit/>
          </a:bodyPr>
          <a:lstStyle/>
          <a:p>
            <a:pPr fontAlgn="auto">
              <a:spcBef>
                <a:spcPts val="0"/>
              </a:spcBef>
              <a:spcAft>
                <a:spcPts val="0"/>
              </a:spcAft>
              <a:defRPr/>
            </a:pPr>
            <a:r>
              <a:rPr lang="es-ES_tradnl" b="1" i="1" u="sng" dirty="0">
                <a:latin typeface="+mn-lt"/>
                <a:cs typeface="+mn-cs"/>
              </a:rPr>
              <a:t>Las Consultas</a:t>
            </a:r>
            <a:endParaRPr lang="es-ES" b="1" i="1" dirty="0">
              <a:latin typeface="+mn-lt"/>
              <a:cs typeface="+mn-cs"/>
            </a:endParaRPr>
          </a:p>
          <a:p>
            <a:pPr algn="just" fontAlgn="auto">
              <a:spcBef>
                <a:spcPts val="0"/>
              </a:spcBef>
              <a:spcAft>
                <a:spcPts val="0"/>
              </a:spcAft>
              <a:defRPr/>
            </a:pPr>
            <a:r>
              <a:rPr lang="es-ES" dirty="0">
                <a:latin typeface="+mn-lt"/>
                <a:cs typeface="+mn-cs"/>
              </a:rPr>
              <a:t>Una consulta no contienen datos los obtienen de los datos almacenados en las tablas, en definitiva es un subconjunto de registros de una o varias tablas que cumplen una determinada condición. Existen varios tipos de consultas, las más importantes son: Consulta de Selección, Consultas de parámetros y de acción</a:t>
            </a:r>
          </a:p>
        </p:txBody>
      </p:sp>
      <p:sp>
        <p:nvSpPr>
          <p:cNvPr id="12" name="11 Rectángulo"/>
          <p:cNvSpPr/>
          <p:nvPr/>
        </p:nvSpPr>
        <p:spPr>
          <a:xfrm>
            <a:off x="214313" y="1928813"/>
            <a:ext cx="4714875" cy="1477962"/>
          </a:xfrm>
          <a:prstGeom prst="rect">
            <a:avLst/>
          </a:prstGeom>
          <a:ln>
            <a:solidFill>
              <a:schemeClr val="accent1">
                <a:shade val="95000"/>
                <a:satMod val="105000"/>
              </a:schemeClr>
            </a:solidFill>
          </a:ln>
        </p:spPr>
        <p:txBody>
          <a:bodyPr>
            <a:spAutoFit/>
          </a:bodyPr>
          <a:lstStyle/>
          <a:p>
            <a:pPr algn="just" fontAlgn="auto">
              <a:spcBef>
                <a:spcPts val="0"/>
              </a:spcBef>
              <a:spcAft>
                <a:spcPts val="0"/>
              </a:spcAft>
              <a:defRPr/>
            </a:pPr>
            <a:r>
              <a:rPr lang="es-ES" b="1" i="1" u="sng" dirty="0">
                <a:latin typeface="+mn-lt"/>
                <a:cs typeface="+mn-cs"/>
              </a:rPr>
              <a:t>Los Formularios </a:t>
            </a:r>
            <a:r>
              <a:rPr lang="es-ES" dirty="0">
                <a:latin typeface="+mn-lt"/>
                <a:cs typeface="+mn-cs"/>
              </a:rPr>
              <a:t>son herramientas que mejoran la presentación y manipulación de datos mediante ventanas . El diseño lo realiza el usuario colocando controles y campos con el formato deseado.</a:t>
            </a:r>
          </a:p>
        </p:txBody>
      </p:sp>
      <p:sp>
        <p:nvSpPr>
          <p:cNvPr id="13" name="12 Rectángulo"/>
          <p:cNvSpPr/>
          <p:nvPr/>
        </p:nvSpPr>
        <p:spPr>
          <a:xfrm>
            <a:off x="214313" y="3500438"/>
            <a:ext cx="4714875" cy="1754187"/>
          </a:xfrm>
          <a:prstGeom prst="rect">
            <a:avLst/>
          </a:prstGeom>
          <a:ln>
            <a:solidFill>
              <a:schemeClr val="accent1">
                <a:shade val="95000"/>
                <a:satMod val="105000"/>
              </a:schemeClr>
            </a:solidFill>
          </a:ln>
        </p:spPr>
        <p:txBody>
          <a:bodyPr>
            <a:spAutoFit/>
          </a:bodyPr>
          <a:lstStyle/>
          <a:p>
            <a:pPr fontAlgn="auto">
              <a:spcBef>
                <a:spcPts val="0"/>
              </a:spcBef>
              <a:spcAft>
                <a:spcPts val="0"/>
              </a:spcAft>
              <a:defRPr/>
            </a:pPr>
            <a:r>
              <a:rPr lang="es-ES_tradnl" b="1" i="1" dirty="0">
                <a:latin typeface="+mn-lt"/>
                <a:cs typeface="+mn-cs"/>
              </a:rPr>
              <a:t>Los Informes</a:t>
            </a:r>
            <a:endParaRPr lang="es-ES" b="1" i="1" dirty="0">
              <a:latin typeface="+mn-lt"/>
              <a:cs typeface="+mn-cs"/>
            </a:endParaRPr>
          </a:p>
          <a:p>
            <a:pPr algn="just" fontAlgn="auto">
              <a:spcBef>
                <a:spcPts val="0"/>
              </a:spcBef>
              <a:spcAft>
                <a:spcPts val="0"/>
              </a:spcAft>
              <a:defRPr/>
            </a:pPr>
            <a:r>
              <a:rPr lang="es-ES" dirty="0">
                <a:latin typeface="+mn-lt"/>
                <a:cs typeface="+mn-cs"/>
              </a:rPr>
              <a:t>Los informes permiten preparar los datos para su listado en formato impreso con algunas funcionalidades adicionales como la de cálculos aritméticos (sumas, totales, cuenta de registros, </a:t>
            </a:r>
            <a:r>
              <a:rPr lang="es-ES" dirty="0" err="1">
                <a:latin typeface="+mn-lt"/>
                <a:cs typeface="+mn-cs"/>
              </a:rPr>
              <a:t>etc</a:t>
            </a:r>
            <a:r>
              <a:rPr lang="es-ES" dirty="0">
                <a:latin typeface="+mn-lt"/>
                <a:cs typeface="+mn-cs"/>
              </a:rPr>
              <a:t>…) o estadísticos (medias, </a:t>
            </a:r>
            <a:r>
              <a:rPr lang="es-ES" dirty="0" err="1">
                <a:latin typeface="+mn-lt"/>
                <a:cs typeface="+mn-cs"/>
              </a:rPr>
              <a:t>etc</a:t>
            </a:r>
            <a:r>
              <a:rPr lang="es-ES" dirty="0">
                <a:latin typeface="+mn-lt"/>
                <a:cs typeface="+mn-cs"/>
              </a:rPr>
              <a:t>….).</a:t>
            </a:r>
          </a:p>
        </p:txBody>
      </p:sp>
      <p:sp>
        <p:nvSpPr>
          <p:cNvPr id="14" name="15 Rectángulo"/>
          <p:cNvSpPr/>
          <p:nvPr/>
        </p:nvSpPr>
        <p:spPr>
          <a:xfrm>
            <a:off x="5072063" y="3214688"/>
            <a:ext cx="3857625" cy="1754187"/>
          </a:xfrm>
          <a:prstGeom prst="rect">
            <a:avLst/>
          </a:prstGeom>
          <a:ln>
            <a:solidFill>
              <a:schemeClr val="accent1">
                <a:shade val="95000"/>
                <a:satMod val="105000"/>
              </a:schemeClr>
            </a:solidFill>
          </a:ln>
        </p:spPr>
        <p:txBody>
          <a:bodyPr>
            <a:spAutoFit/>
          </a:bodyPr>
          <a:lstStyle/>
          <a:p>
            <a:pPr fontAlgn="auto">
              <a:spcBef>
                <a:spcPts val="0"/>
              </a:spcBef>
              <a:spcAft>
                <a:spcPts val="0"/>
              </a:spcAft>
              <a:defRPr/>
            </a:pPr>
            <a:r>
              <a:rPr lang="es-ES_tradnl" b="1" i="1" u="sng" dirty="0">
                <a:latin typeface="+mn-lt"/>
                <a:cs typeface="+mn-cs"/>
              </a:rPr>
              <a:t>Las Macros y Módulos</a:t>
            </a:r>
            <a:endParaRPr lang="es-ES" b="1" i="1" dirty="0">
              <a:latin typeface="+mn-lt"/>
              <a:cs typeface="+mn-cs"/>
            </a:endParaRPr>
          </a:p>
          <a:p>
            <a:pPr algn="just" fontAlgn="auto">
              <a:spcBef>
                <a:spcPts val="0"/>
              </a:spcBef>
              <a:spcAft>
                <a:spcPts val="0"/>
              </a:spcAft>
              <a:defRPr/>
            </a:pPr>
            <a:r>
              <a:rPr lang="es-ES" dirty="0">
                <a:latin typeface="+mn-lt"/>
                <a:cs typeface="+mn-cs"/>
              </a:rPr>
              <a:t>Macro: conjunto de instrucciones que se pueden almacenar para automatizar tareas repetitivas.</a:t>
            </a:r>
          </a:p>
          <a:p>
            <a:pPr algn="just" fontAlgn="auto">
              <a:spcBef>
                <a:spcPts val="0"/>
              </a:spcBef>
              <a:spcAft>
                <a:spcPts val="0"/>
              </a:spcAft>
              <a:defRPr/>
            </a:pPr>
            <a:r>
              <a:rPr lang="es-ES" dirty="0">
                <a:latin typeface="+mn-lt"/>
                <a:cs typeface="+mn-cs"/>
              </a:rPr>
              <a:t>Módulo: programa o conjunto de instrucciones en lenguaje Visual Basic</a:t>
            </a:r>
          </a:p>
        </p:txBody>
      </p:sp>
    </p:spTree>
    <p:extLst>
      <p:ext uri="{BB962C8B-B14F-4D97-AF65-F5344CB8AC3E}">
        <p14:creationId xmlns:p14="http://schemas.microsoft.com/office/powerpoint/2010/main" val="3470153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 name="1 Título"/>
          <p:cNvSpPr txBox="1">
            <a:spLocks/>
          </p:cNvSpPr>
          <p:nvPr/>
        </p:nvSpPr>
        <p:spPr>
          <a:xfrm>
            <a:off x="142875" y="642938"/>
            <a:ext cx="3714750" cy="285750"/>
          </a:xfrm>
          <a:prstGeom prst="rect">
            <a:avLst/>
          </a:prstGeom>
          <a:ln>
            <a:solidFill>
              <a:schemeClr val="tx2">
                <a:lumMod val="40000"/>
                <a:lumOff val="60000"/>
              </a:schemeClr>
            </a:solidFill>
          </a:ln>
        </p:spPr>
        <p:txBody>
          <a:bodyPr anchor="ctr">
            <a:normAutofit fontScale="25000" lnSpcReduction="20000"/>
          </a:bodyPr>
          <a:lstStyle/>
          <a:p>
            <a:pPr fontAlgn="auto">
              <a:spcAft>
                <a:spcPts val="0"/>
              </a:spcAft>
              <a:defRPr/>
            </a:pPr>
            <a:r>
              <a:rPr lang="es-ES" sz="2000" b="1" dirty="0">
                <a:latin typeface="+mj-lt"/>
                <a:ea typeface="+mj-ea"/>
                <a:cs typeface="+mj-cs"/>
              </a:rPr>
              <a:t/>
            </a:r>
            <a:br>
              <a:rPr lang="es-ES" sz="2000" b="1" dirty="0">
                <a:latin typeface="+mj-lt"/>
                <a:ea typeface="+mj-ea"/>
                <a:cs typeface="+mj-cs"/>
              </a:rPr>
            </a:br>
            <a:r>
              <a:rPr lang="es-ES" sz="5600" b="1" dirty="0">
                <a:latin typeface="+mj-lt"/>
                <a:ea typeface="+mj-ea"/>
                <a:cs typeface="+mj-cs"/>
              </a:rPr>
              <a:t>Conceptos fundamentales: Campo y Registro</a:t>
            </a:r>
            <a:endParaRPr lang="es-ES" sz="5600" dirty="0">
              <a:latin typeface="+mj-lt"/>
              <a:ea typeface="+mj-ea"/>
              <a:cs typeface="+mj-cs"/>
            </a:endParaRPr>
          </a:p>
        </p:txBody>
      </p:sp>
      <p:pic>
        <p:nvPicPr>
          <p:cNvPr id="15" name="Picture 3" descr="acce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642938"/>
            <a:ext cx="3859213"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9 Rectángulo"/>
          <p:cNvSpPr>
            <a:spLocks noChangeArrowheads="1"/>
          </p:cNvSpPr>
          <p:nvPr/>
        </p:nvSpPr>
        <p:spPr bwMode="auto">
          <a:xfrm>
            <a:off x="142875" y="107156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a:t>•Campo: unidad básica de una base de datos. Un campo puede ser, por ejemplo, el Nombre de una persona</a:t>
            </a:r>
          </a:p>
          <a:p>
            <a:r>
              <a:rPr lang="es-ES"/>
              <a:t>•Registro: conjunto de campos. Un registro vendría a ser algo así como una ficha.</a:t>
            </a:r>
          </a:p>
          <a:p>
            <a:r>
              <a:rPr lang="es-ES"/>
              <a:t>•Base de datos: conjunto de registros total.</a:t>
            </a:r>
          </a:p>
        </p:txBody>
      </p:sp>
      <p:sp>
        <p:nvSpPr>
          <p:cNvPr id="17" name="10 Rectángulo"/>
          <p:cNvSpPr>
            <a:spLocks noChangeArrowheads="1"/>
          </p:cNvSpPr>
          <p:nvPr/>
        </p:nvSpPr>
        <p:spPr bwMode="auto">
          <a:xfrm>
            <a:off x="142875" y="2857500"/>
            <a:ext cx="457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sz="1400"/>
              <a:t>Este sería el primer registro de una base de datos compuesto por </a:t>
            </a:r>
            <a:r>
              <a:rPr lang="es-ES" sz="1400" b="1"/>
              <a:t>9 campos</a:t>
            </a:r>
            <a:r>
              <a:rPr lang="es-ES" sz="1400"/>
              <a:t>: (nombre, apellido1, teléfono y provincia, etc) </a:t>
            </a:r>
          </a:p>
          <a:p>
            <a:r>
              <a:rPr lang="es-ES" sz="1400"/>
              <a:t>El número total de registros podemos verlo en la parte inferior (</a:t>
            </a:r>
            <a:r>
              <a:rPr lang="es-ES" sz="1400" b="1"/>
              <a:t>1 de 9</a:t>
            </a:r>
            <a:r>
              <a:rPr lang="es-ES" sz="1400"/>
              <a:t>)</a:t>
            </a:r>
          </a:p>
        </p:txBody>
      </p:sp>
      <p:sp>
        <p:nvSpPr>
          <p:cNvPr id="18" name="11 CuadroTexto"/>
          <p:cNvSpPr txBox="1">
            <a:spLocks noChangeArrowheads="1"/>
          </p:cNvSpPr>
          <p:nvPr/>
        </p:nvSpPr>
        <p:spPr bwMode="auto">
          <a:xfrm>
            <a:off x="214313" y="4000500"/>
            <a:ext cx="8786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ES" b="1" i="1" u="sng"/>
              <a:t>Campo índice:  </a:t>
            </a:r>
            <a:r>
              <a:rPr lang="es-ES"/>
              <a:t>Es un tipo especial de campo por el que se establece un orden para realiza búsquedas. La necesidad de estos campos es evidente. </a:t>
            </a:r>
          </a:p>
          <a:p>
            <a:endParaRPr lang="es-ES"/>
          </a:p>
        </p:txBody>
      </p:sp>
      <p:sp>
        <p:nvSpPr>
          <p:cNvPr id="19" name="12 CuadroTexto"/>
          <p:cNvSpPr txBox="1">
            <a:spLocks noChangeArrowheads="1"/>
          </p:cNvSpPr>
          <p:nvPr/>
        </p:nvSpPr>
        <p:spPr bwMode="auto">
          <a:xfrm>
            <a:off x="214313" y="4643438"/>
            <a:ext cx="8786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s-ES_tradnl" b="1" i="1" u="sng"/>
              <a:t>Campo Clave Principal: </a:t>
            </a:r>
            <a:r>
              <a:rPr lang="es-ES"/>
              <a:t>Se trata de un campo de la tabla al que se le define una propiedad especial para identificar unívocamente a una ocurrencia de la entidad. </a:t>
            </a:r>
          </a:p>
        </p:txBody>
      </p:sp>
    </p:spTree>
    <p:extLst>
      <p:ext uri="{BB962C8B-B14F-4D97-AF65-F5344CB8AC3E}">
        <p14:creationId xmlns:p14="http://schemas.microsoft.com/office/powerpoint/2010/main" val="417539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1146</Words>
  <Application>Microsoft Office PowerPoint</Application>
  <PresentationFormat>Presentación en pantalla (4:3)</PresentationFormat>
  <Paragraphs>88</Paragraphs>
  <Slides>12</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19" baseType="lpstr">
      <vt:lpstr>Arial</vt:lpstr>
      <vt:lpstr>Calibri</vt:lpstr>
      <vt:lpstr>Cambria</vt:lpstr>
      <vt:lpstr>Symbol</vt:lpstr>
      <vt:lpstr>Times New Roman</vt:lpstr>
      <vt:lpstr>1_Tema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Introducción a las BDR. Generalidades del Access</dc:title>
  <dc:creator>jggomez</dc:creator>
  <cp:lastModifiedBy>Jose Ignacio Icod</cp:lastModifiedBy>
  <cp:revision>48</cp:revision>
  <dcterms:created xsi:type="dcterms:W3CDTF">2008-02-26T09:03:54Z</dcterms:created>
  <dcterms:modified xsi:type="dcterms:W3CDTF">2013-09-23T18:13:37Z</dcterms:modified>
</cp:coreProperties>
</file>